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147477617" r:id="rId3"/>
    <p:sldId id="256" r:id="rId4"/>
    <p:sldId id="262" r:id="rId5"/>
    <p:sldId id="2147477673" r:id="rId6"/>
    <p:sldId id="2147477684" r:id="rId7"/>
    <p:sldId id="264" r:id="rId8"/>
    <p:sldId id="2147477677" r:id="rId9"/>
    <p:sldId id="2147477683" r:id="rId10"/>
    <p:sldId id="261" r:id="rId11"/>
    <p:sldId id="2147477678" r:id="rId12"/>
    <p:sldId id="2147477679" r:id="rId13"/>
    <p:sldId id="2147477682" r:id="rId14"/>
    <p:sldId id="2147477681" r:id="rId15"/>
    <p:sldId id="2147477680" r:id="rId16"/>
    <p:sldId id="265" r:id="rId17"/>
    <p:sldId id="2147477685" r:id="rId18"/>
    <p:sldId id="2147477676" r:id="rId19"/>
    <p:sldId id="21474776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656A3-E60F-42DE-B360-B9CC1EC983A9}" v="7" dt="2024-08-20T14:17:56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50249" autoAdjust="0"/>
  </p:normalViewPr>
  <p:slideViewPr>
    <p:cSldViewPr snapToGrid="0">
      <p:cViewPr varScale="1">
        <p:scale>
          <a:sx n="40" d="100"/>
          <a:sy n="40" d="100"/>
        </p:scale>
        <p:origin x="18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64C06-1D5E-4AAC-97E1-2876557FA24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208C-6C77-4D24-9CD9-3FA55B0DE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6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ussionawarenessnow.org/spread-the-word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71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74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24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70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4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2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8F6F4"/>
                </a:highlight>
                <a:latin typeface="Azo Sans"/>
              </a:rPr>
              <a:t>We want to create a future where every person with a concussion receives the right diagnosis, the best possible care, and the resources and information they need.</a:t>
            </a:r>
          </a:p>
          <a:p>
            <a:endParaRPr lang="en-US" b="0" i="0" dirty="0">
              <a:solidFill>
                <a:srgbClr val="000000"/>
              </a:solidFill>
              <a:effectLst/>
              <a:highlight>
                <a:srgbClr val="F8F6F4"/>
              </a:highlight>
              <a:latin typeface="Azo Sans"/>
            </a:endParaRPr>
          </a:p>
          <a:p>
            <a:r>
              <a:rPr lang="en-US" b="0" i="0" dirty="0">
                <a:effectLst/>
                <a:highlight>
                  <a:srgbClr val="F8F6F4"/>
                </a:highlight>
                <a:latin typeface="Pluto"/>
              </a:rPr>
              <a:t>Commit to caring for yourself and others by not ignoring signs of a concussion and remember: Don’t mess with your melon. If you hit it, get it checked.</a:t>
            </a:r>
            <a:endParaRPr lang="en-US" b="0" i="0" dirty="0">
              <a:solidFill>
                <a:srgbClr val="000000"/>
              </a:solidFill>
              <a:effectLst/>
              <a:highlight>
                <a:srgbClr val="F8F6F4"/>
              </a:highlight>
              <a:latin typeface="Azo Sans"/>
            </a:endParaRPr>
          </a:p>
          <a:p>
            <a:endParaRPr lang="en-US" b="0" i="0" dirty="0">
              <a:solidFill>
                <a:srgbClr val="000000"/>
              </a:solidFill>
              <a:effectLst/>
              <a:highlight>
                <a:srgbClr val="F8F6F4"/>
              </a:highlight>
              <a:latin typeface="Azo Sans"/>
            </a:endParaRPr>
          </a:p>
          <a:p>
            <a:r>
              <a:rPr lang="en-US" b="0" i="0" dirty="0">
                <a:effectLst/>
                <a:highlight>
                  <a:srgbClr val="F8F6F4"/>
                </a:highlight>
                <a:latin typeface="Pluto"/>
              </a:rPr>
              <a:t>Share your commitment on social media to help spread the word and start the concussion conversation.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8F6F4"/>
                </a:highlight>
                <a:latin typeface="Azo Sans"/>
              </a:rPr>
              <a:t> Invite others to join you as a champion.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0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to start the conversation is to participate in the selfie challenge. Think about how you might start the conversation after today’s presentation, in your own network of family/friends. </a:t>
            </a:r>
          </a:p>
          <a:p>
            <a:br>
              <a:rPr lang="en-US" dirty="0"/>
            </a:br>
            <a:r>
              <a:rPr lang="en-US" dirty="0"/>
              <a:t>Download the document, customize it, snap a selfie and post on social media. Be sure to tag @ConcussionAwarenessNow!</a:t>
            </a:r>
          </a:p>
          <a:p>
            <a:endParaRPr lang="en-US" dirty="0"/>
          </a:p>
          <a:p>
            <a:r>
              <a:rPr lang="en-US" dirty="0"/>
              <a:t>Download at: </a:t>
            </a:r>
            <a:r>
              <a:rPr lang="en-US" dirty="0">
                <a:hlinkClick r:id="rId3"/>
              </a:rPr>
              <a:t>Spread the word | Concussion Awareness Now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EEE18-8F3D-4CB3-B090-6249C20A5A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996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EEE18-8F3D-4CB3-B090-6249C20A5A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194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C208C-6C77-4D24-9CD9-3FA55B0DEF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69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introductory comments about why and how you are starting the concussion conversation.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Share your personal background and concussion story, if you are comfortable.</a:t>
            </a:r>
          </a:p>
          <a:p>
            <a:endParaRPr lang="en-US" dirty="0"/>
          </a:p>
          <a:p>
            <a:r>
              <a:rPr lang="en-US" dirty="0"/>
              <a:t>Why is National Concussion Awareness Day important to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76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concussion definition and how they occur.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0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Symptoms of concussion: </a:t>
            </a:r>
          </a:p>
          <a:p>
            <a:r>
              <a:rPr lang="en-US" dirty="0"/>
              <a:t>Dizziness </a:t>
            </a:r>
          </a:p>
          <a:p>
            <a:r>
              <a:rPr lang="en-US" dirty="0"/>
              <a:t>Headache </a:t>
            </a:r>
          </a:p>
          <a:p>
            <a:r>
              <a:rPr lang="en-US" dirty="0"/>
              <a:t>Nausea </a:t>
            </a:r>
          </a:p>
          <a:p>
            <a:r>
              <a:rPr lang="en-US" dirty="0"/>
              <a:t>Confusion </a:t>
            </a:r>
          </a:p>
          <a:p>
            <a:r>
              <a:rPr lang="en-US" dirty="0"/>
              <a:t>Vision issues</a:t>
            </a:r>
          </a:p>
          <a:p>
            <a:endParaRPr lang="en-US" dirty="0"/>
          </a:p>
          <a:p>
            <a:r>
              <a:rPr lang="en-US" dirty="0"/>
              <a:t>It’s important to be aware of the symptoms for yourself, and so you can help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53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you know –statistics. </a:t>
            </a:r>
          </a:p>
          <a:p>
            <a:r>
              <a:rPr lang="en-US" dirty="0"/>
              <a:t>Ask audience what they think about this statistic – does anything surprise them?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52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Importance of Seeking Medical Attention </a:t>
            </a:r>
          </a:p>
          <a:p>
            <a:r>
              <a:rPr lang="en-US" dirty="0"/>
              <a:t>Know the steps – and when in doubt, seek medical care.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208C-6C77-4D24-9CD9-3FA55B0DEF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6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A54C-3CB6-42A2-8CCF-48F55F4C77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FB95-243F-4330-92D6-D02C50A5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7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A54C-3CB6-42A2-8CCF-48F55F4C77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FB95-243F-4330-92D6-D02C50A5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8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A54C-3CB6-42A2-8CCF-48F55F4C77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FB95-243F-4330-92D6-D02C50A5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N Title Slide 2 Dark Blue Bkg">
    <p:bg bwMode="gray">
      <p:bgPr>
        <a:solidFill>
          <a:srgbClr val="002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8438980C-1B6F-A146-6C69-885B7CF9A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2" y="568985"/>
            <a:ext cx="3206932" cy="406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720" y="3534027"/>
            <a:ext cx="10850881" cy="1645920"/>
          </a:xfrm>
        </p:spPr>
        <p:txBody>
          <a:bodyPr/>
          <a:lstStyle>
            <a:lvl1pPr algn="l">
              <a:lnSpc>
                <a:spcPct val="90000"/>
              </a:lnSpc>
              <a:defRPr sz="4800" b="1" i="0" cap="none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720" y="2333308"/>
            <a:ext cx="10850881" cy="640080"/>
          </a:xfrm>
          <a:prstGeom prst="rect">
            <a:avLst/>
          </a:prstGeom>
        </p:spPr>
        <p:txBody>
          <a:bodyPr rIns="0" bIns="0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6719" y="5480596"/>
            <a:ext cx="6461760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November 9, 2022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915B5-F3D5-8CF7-9DB9-F70C9F6D6FF1}"/>
              </a:ext>
            </a:extLst>
          </p:cNvPr>
          <p:cNvCxnSpPr>
            <a:cxnSpLocks/>
          </p:cNvCxnSpPr>
          <p:nvPr userDrawn="1"/>
        </p:nvCxnSpPr>
        <p:spPr>
          <a:xfrm>
            <a:off x="450668" y="3251561"/>
            <a:ext cx="13657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60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Title Slide 2 White Bk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720" y="3534027"/>
            <a:ext cx="10850881" cy="1645920"/>
          </a:xfrm>
        </p:spPr>
        <p:txBody>
          <a:bodyPr/>
          <a:lstStyle>
            <a:lvl1pPr algn="l">
              <a:lnSpc>
                <a:spcPct val="90000"/>
              </a:lnSpc>
              <a:defRPr sz="4800" b="1" i="0" cap="none" spc="0" baseline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720" y="2333308"/>
            <a:ext cx="10850881" cy="640080"/>
          </a:xfrm>
          <a:prstGeom prst="rect">
            <a:avLst/>
          </a:prstGeom>
        </p:spPr>
        <p:txBody>
          <a:bodyPr rIns="0" bIns="0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6719" y="5480596"/>
            <a:ext cx="6461760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November 9, 2022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915B5-F3D5-8CF7-9DB9-F70C9F6D6FF1}"/>
              </a:ext>
            </a:extLst>
          </p:cNvPr>
          <p:cNvCxnSpPr>
            <a:cxnSpLocks/>
          </p:cNvCxnSpPr>
          <p:nvPr userDrawn="1"/>
        </p:nvCxnSpPr>
        <p:spPr>
          <a:xfrm>
            <a:off x="450668" y="3251561"/>
            <a:ext cx="1365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580417"/>
            <a:ext cx="3247815" cy="4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Title Slide 2 Dark Blue Bkg">
    <p:bg bwMode="gray">
      <p:bgPr>
        <a:solidFill>
          <a:srgbClr val="002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8438980C-1B6F-A146-6C69-885B7CF9A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2" y="568985"/>
            <a:ext cx="3206932" cy="406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720" y="3534027"/>
            <a:ext cx="10850881" cy="1645920"/>
          </a:xfrm>
        </p:spPr>
        <p:txBody>
          <a:bodyPr/>
          <a:lstStyle>
            <a:lvl1pPr algn="l">
              <a:lnSpc>
                <a:spcPct val="90000"/>
              </a:lnSpc>
              <a:defRPr sz="4800" b="1" i="0" cap="none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720" y="2333308"/>
            <a:ext cx="10850881" cy="640080"/>
          </a:xfrm>
          <a:prstGeom prst="rect">
            <a:avLst/>
          </a:prstGeom>
        </p:spPr>
        <p:txBody>
          <a:bodyPr rIns="0" bIns="0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6719" y="5480596"/>
            <a:ext cx="6461760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November 9, 2022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915B5-F3D5-8CF7-9DB9-F70C9F6D6FF1}"/>
              </a:ext>
            </a:extLst>
          </p:cNvPr>
          <p:cNvCxnSpPr>
            <a:cxnSpLocks/>
          </p:cNvCxnSpPr>
          <p:nvPr userDrawn="1"/>
        </p:nvCxnSpPr>
        <p:spPr>
          <a:xfrm>
            <a:off x="450668" y="3251561"/>
            <a:ext cx="13657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87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Title Slide 3 White Bkg w/Grey panel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D9A3071-D648-D776-DF11-B0261D8CFF18}"/>
              </a:ext>
            </a:extLst>
          </p:cNvPr>
          <p:cNvSpPr/>
          <p:nvPr userDrawn="1"/>
        </p:nvSpPr>
        <p:spPr>
          <a:xfrm>
            <a:off x="258185" y="2127115"/>
            <a:ext cx="11675631" cy="4150469"/>
          </a:xfrm>
          <a:prstGeom prst="roundRect">
            <a:avLst>
              <a:gd name="adj" fmla="val 15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720" y="3534027"/>
            <a:ext cx="10850881" cy="1645920"/>
          </a:xfrm>
        </p:spPr>
        <p:txBody>
          <a:bodyPr/>
          <a:lstStyle>
            <a:lvl1pPr algn="l">
              <a:lnSpc>
                <a:spcPct val="90000"/>
              </a:lnSpc>
              <a:defRPr sz="4800" b="1" i="0" cap="none" spc="0" baseline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720" y="2333308"/>
            <a:ext cx="10850881" cy="640080"/>
          </a:xfrm>
          <a:prstGeom prst="rect">
            <a:avLst/>
          </a:prstGeom>
        </p:spPr>
        <p:txBody>
          <a:bodyPr rIns="0" bIns="0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67" b="1" i="0" cap="none" spc="0" baseline="0">
                <a:solidFill>
                  <a:schemeClr val="accent3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6719" y="5480596"/>
            <a:ext cx="6461760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November 9, 2022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915B5-F3D5-8CF7-9DB9-F70C9F6D6FF1}"/>
              </a:ext>
            </a:extLst>
          </p:cNvPr>
          <p:cNvCxnSpPr>
            <a:cxnSpLocks/>
          </p:cNvCxnSpPr>
          <p:nvPr userDrawn="1"/>
        </p:nvCxnSpPr>
        <p:spPr>
          <a:xfrm>
            <a:off x="450668" y="3251561"/>
            <a:ext cx="1365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580417"/>
            <a:ext cx="3247815" cy="4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2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4" y="252557"/>
            <a:ext cx="6989233" cy="3535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9D16E64-159A-D834-E65E-283E9E76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3" y="641086"/>
            <a:ext cx="10850880" cy="52070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3935F96-6185-F070-EB0C-A5653704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3" y="1422979"/>
            <a:ext cx="10861040" cy="469426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sz="1867">
                <a:solidFill>
                  <a:schemeClr val="bg2">
                    <a:lumMod val="50000"/>
                  </a:schemeClr>
                </a:solidFill>
              </a:defRPr>
            </a:lvl1pPr>
            <a:lvl2pPr marL="226478" indent="-226478">
              <a:buFont typeface="Courier New" panose="02070309020205020404" pitchFamily="49" charset="0"/>
              <a:buChar char="o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B7218CF-E9ED-187A-8B55-A7E2968A8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8215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Title and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177" y="1463039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1" i="0" cap="none" baseline="0">
                <a:solidFill>
                  <a:schemeClr val="accent3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title, Trebuchet, 14pt,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8473" y="1463039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1" i="0" cap="none" baseline="0">
                <a:solidFill>
                  <a:schemeClr val="accent3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title, Trebuchet, 14pt,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7753" y="1983739"/>
            <a:ext cx="5089735" cy="4234179"/>
          </a:xfrm>
          <a:prstGeom prst="rect">
            <a:avLst/>
          </a:prstGeom>
        </p:spPr>
        <p:txBody>
          <a:bodyPr>
            <a:noAutofit/>
          </a:bodyPr>
          <a:lstStyle>
            <a:lvl2pPr>
              <a:defRPr sz="1867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8474" y="1983739"/>
            <a:ext cx="5089735" cy="4234179"/>
          </a:xfrm>
          <a:prstGeom prst="rect">
            <a:avLst/>
          </a:prstGeom>
        </p:spPr>
        <p:txBody>
          <a:bodyPr>
            <a:noAutofit/>
          </a:bodyPr>
          <a:lstStyle>
            <a:lvl2pPr>
              <a:defRPr sz="1867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6482DBD-0FF9-E427-87FD-78F623A21F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4" y="252558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1A84F7FC-C321-CA19-59EA-040852C6A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3598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Title and Content_2 Colum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177" y="2908299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1" i="0" cap="none" baseline="0">
                <a:solidFill>
                  <a:schemeClr val="accent3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title, Trebuchet, 14pt,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8473" y="2908299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1" i="0" cap="none" baseline="0">
                <a:solidFill>
                  <a:schemeClr val="accent3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title, Trebuchet, 14pt,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7753" y="3429000"/>
            <a:ext cx="5089735" cy="25328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8474" y="3429000"/>
            <a:ext cx="5089735" cy="25328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6482DBD-0FF9-E427-87FD-78F623A21F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4" y="252558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7AB074-47F0-600C-DD7D-4DF07038D2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500" y="1351948"/>
            <a:ext cx="10854267" cy="1309088"/>
          </a:xfrm>
        </p:spPr>
        <p:txBody>
          <a:bodyPr>
            <a:normAutofit/>
          </a:bodyPr>
          <a:lstStyle>
            <a:lvl1pPr>
              <a:defRPr sz="18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EF007D5B-2666-8944-F174-7074AE719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9091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Title and Content_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3A6CAEA-CF54-C69A-8AFF-460099A274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5999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4" y="252557"/>
            <a:ext cx="5278565" cy="3885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9D16E64-159A-D834-E65E-283E9E76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3" y="641086"/>
            <a:ext cx="5278565" cy="1022764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3935F96-6185-F070-EB0C-A5653704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3" y="1845175"/>
            <a:ext cx="5278565" cy="437174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sz="1867">
                <a:solidFill>
                  <a:schemeClr val="bg2">
                    <a:lumMod val="50000"/>
                  </a:schemeClr>
                </a:solidFill>
              </a:defRPr>
            </a:lvl1pPr>
            <a:lvl2pPr marL="226478" indent="-226478">
              <a:buFont typeface="Courier New" panose="02070309020205020404" pitchFamily="49" charset="0"/>
              <a:buChar char="o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81D64D-3358-5068-6DB0-BA8430E6C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718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A54C-3CB6-42A2-8CCF-48F55F4C77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FB95-243F-4330-92D6-D02C50A5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90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Title and Content_Half P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F0422F-E323-2C8B-F834-A73D5EB6157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4" y="252557"/>
            <a:ext cx="5278565" cy="3885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9D16E64-159A-D834-E65E-283E9E76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3" y="641086"/>
            <a:ext cx="5278565" cy="1022764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3935F96-6185-F070-EB0C-A5653704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3" y="1845175"/>
            <a:ext cx="5278565" cy="437174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sz="1867">
                <a:solidFill>
                  <a:schemeClr val="bg2">
                    <a:lumMod val="50000"/>
                  </a:schemeClr>
                </a:solidFill>
              </a:defRPr>
            </a:lvl1pPr>
            <a:lvl2pPr marL="226478" indent="-226478">
              <a:buFont typeface="Courier New" panose="02070309020205020404" pitchFamily="49" charset="0"/>
              <a:buChar char="o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81D64D-3358-5068-6DB0-BA8430E6C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5402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Half-content &amp; Right Callou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7C0E8D-B2E2-898F-B46B-E697BE378625}"/>
              </a:ext>
            </a:extLst>
          </p:cNvPr>
          <p:cNvSpPr/>
          <p:nvPr userDrawn="1"/>
        </p:nvSpPr>
        <p:spPr>
          <a:xfrm>
            <a:off x="6096000" y="286870"/>
            <a:ext cx="5763952" cy="6069481"/>
          </a:xfrm>
          <a:prstGeom prst="roundRect">
            <a:avLst>
              <a:gd name="adj" fmla="val 12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409" y="1690627"/>
            <a:ext cx="5096255" cy="39288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5406" y="4074039"/>
            <a:ext cx="5089735" cy="2135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407" y="2094484"/>
            <a:ext cx="5089733" cy="1754656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4B3812-CB53-0863-9034-D3C3C1BA95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21103" y="2094483"/>
            <a:ext cx="4936091" cy="38766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97CD7E9-74BF-C116-9DD6-83670080A6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20148" y="1690627"/>
            <a:ext cx="4936091" cy="39288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1" i="0" cap="none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Short title, Trebuchet, 14pt Bold</a:t>
            </a: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id="{F38D5237-E9B7-2A40-C5EA-A5DC22D50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0543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Half-content &amp; Left Callou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6ED2F4F-DA95-F969-D200-8DE12AF83E38}"/>
              </a:ext>
            </a:extLst>
          </p:cNvPr>
          <p:cNvSpPr/>
          <p:nvPr userDrawn="1"/>
        </p:nvSpPr>
        <p:spPr>
          <a:xfrm>
            <a:off x="332048" y="286870"/>
            <a:ext cx="5763952" cy="6069481"/>
          </a:xfrm>
          <a:prstGeom prst="roundRect">
            <a:avLst>
              <a:gd name="adj" fmla="val 12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5185" y="1690628"/>
            <a:ext cx="5096255" cy="22020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25185" y="4074039"/>
            <a:ext cx="5089735" cy="1960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85" y="2094484"/>
            <a:ext cx="5096255" cy="1754656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FC7639-AF5D-8E09-A3F2-B59DF19825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37713" y="2094483"/>
            <a:ext cx="4936091" cy="38766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9DCA18F-AAC3-E435-6A24-0D668DB03F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6759" y="1690627"/>
            <a:ext cx="4936091" cy="39288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1" i="0" cap="none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Short title, Trebuchet, 14pt Bold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7712E92-02AD-8902-5017-8D65892F3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4109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Half-content &amp;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5185" y="1690628"/>
            <a:ext cx="5096255" cy="22020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25185" y="4074039"/>
            <a:ext cx="5089735" cy="1960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85" y="2094484"/>
            <a:ext cx="5096255" cy="1754656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B314394-5862-E9DD-3674-4B7FA844547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2048" y="286870"/>
            <a:ext cx="5763952" cy="6069481"/>
          </a:xfrm>
          <a:prstGeom prst="roundRect">
            <a:avLst>
              <a:gd name="adj" fmla="val 127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025915E5-9433-6E8D-877B-CD569D800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7838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Half-content &amp; Righ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409" y="1690627"/>
            <a:ext cx="5096255" cy="39288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5406" y="4074039"/>
            <a:ext cx="5089735" cy="2135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407" y="2094484"/>
            <a:ext cx="5089733" cy="1754656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997BC053-384F-A08B-212E-1613FC227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AB89A616-B74F-DE6E-5C46-7747C0CA117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286870"/>
            <a:ext cx="5763952" cy="6069481"/>
          </a:xfrm>
          <a:prstGeom prst="roundRect">
            <a:avLst>
              <a:gd name="adj" fmla="val 127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</p:spTree>
    <p:extLst>
      <p:ext uri="{BB962C8B-B14F-4D97-AF65-F5344CB8AC3E}">
        <p14:creationId xmlns:p14="http://schemas.microsoft.com/office/powerpoint/2010/main" val="2535589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Half-content w/Grey bk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D74367-CE4F-BD88-CB39-6346E75643D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409" y="1690627"/>
            <a:ext cx="5096255" cy="39288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5406" y="4074039"/>
            <a:ext cx="5089735" cy="2135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407" y="2094484"/>
            <a:ext cx="5089733" cy="1754656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997BC053-384F-A08B-212E-1613FC227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4208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 Half-content w/Grey bk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D74367-CE4F-BD88-CB39-6346E75643D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409" y="1690627"/>
            <a:ext cx="5096255" cy="39288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1" i="0" cap="none" spc="0" baseline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5406" y="4074039"/>
            <a:ext cx="5089735" cy="2135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407" y="2094484"/>
            <a:ext cx="5089733" cy="1754656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997BC053-384F-A08B-212E-1613FC227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3523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7">
            <a:extLst>
              <a:ext uri="{FF2B5EF4-FFF2-40B4-BE49-F238E27FC236}">
                <a16:creationId xmlns:a16="http://schemas.microsoft.com/office/drawing/2014/main" id="{AF4B126B-696F-14F9-C82F-09212DEFD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363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N Section Header Dark Blue w/Green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E10E7DE-E063-B88A-4CFE-832BF0DF38F1}"/>
              </a:ext>
            </a:extLst>
          </p:cNvPr>
          <p:cNvSpPr/>
          <p:nvPr userDrawn="1"/>
        </p:nvSpPr>
        <p:spPr>
          <a:xfrm>
            <a:off x="258184" y="315558"/>
            <a:ext cx="11704320" cy="6040793"/>
          </a:xfrm>
          <a:prstGeom prst="roundRect">
            <a:avLst>
              <a:gd name="adj" fmla="val 1843"/>
            </a:avLst>
          </a:prstGeom>
          <a:solidFill>
            <a:srgbClr val="00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83904" y="3108959"/>
            <a:ext cx="10850880" cy="164592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533" b="1" cap="none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83904" y="2295144"/>
            <a:ext cx="10850880" cy="640080"/>
          </a:xfrm>
          <a:prstGeom prst="rect">
            <a:avLst/>
          </a:prstGeom>
        </p:spPr>
        <p:txBody>
          <a:bodyPr rIns="0" b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867" b="1" cap="none" spc="0" baseline="0">
                <a:solidFill>
                  <a:schemeClr val="tx2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E207532-9C95-C6B7-D2A2-A9E9C098A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5980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N Section Header Dark Blue w/Red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E10E7DE-E063-B88A-4CFE-832BF0DF38F1}"/>
              </a:ext>
            </a:extLst>
          </p:cNvPr>
          <p:cNvSpPr/>
          <p:nvPr userDrawn="1"/>
        </p:nvSpPr>
        <p:spPr>
          <a:xfrm>
            <a:off x="258184" y="315558"/>
            <a:ext cx="11704320" cy="6040793"/>
          </a:xfrm>
          <a:prstGeom prst="roundRect">
            <a:avLst>
              <a:gd name="adj" fmla="val 1843"/>
            </a:avLst>
          </a:prstGeom>
          <a:solidFill>
            <a:srgbClr val="00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83904" y="3108959"/>
            <a:ext cx="10850880" cy="164592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533" b="1" cap="none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83904" y="2295144"/>
            <a:ext cx="10850880" cy="640080"/>
          </a:xfrm>
          <a:prstGeom prst="rect">
            <a:avLst/>
          </a:prstGeom>
        </p:spPr>
        <p:txBody>
          <a:bodyPr rIns="0" b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867" b="1" cap="none" spc="0" baseline="0">
                <a:solidFill>
                  <a:schemeClr val="accent4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ABD233D-6090-5A42-BF57-B4A997029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370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A54C-3CB6-42A2-8CCF-48F55F4C77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FB95-243F-4330-92D6-D02C50A5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98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N Section Header Dark Blue w/Blu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E10E7DE-E063-B88A-4CFE-832BF0DF38F1}"/>
              </a:ext>
            </a:extLst>
          </p:cNvPr>
          <p:cNvSpPr/>
          <p:nvPr userDrawn="1"/>
        </p:nvSpPr>
        <p:spPr>
          <a:xfrm>
            <a:off x="258184" y="315558"/>
            <a:ext cx="11704320" cy="6040793"/>
          </a:xfrm>
          <a:prstGeom prst="roundRect">
            <a:avLst>
              <a:gd name="adj" fmla="val 1843"/>
            </a:avLst>
          </a:prstGeom>
          <a:solidFill>
            <a:srgbClr val="00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83904" y="3108959"/>
            <a:ext cx="10850880" cy="164592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533" b="1" cap="none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83904" y="2295144"/>
            <a:ext cx="10850880" cy="640080"/>
          </a:xfrm>
          <a:prstGeom prst="rect">
            <a:avLst/>
          </a:prstGeom>
        </p:spPr>
        <p:txBody>
          <a:bodyPr rIns="0" b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867" b="1" cap="none" spc="0" baseline="0">
                <a:solidFill>
                  <a:schemeClr val="accent3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1C47EDE-4BA9-48A7-F1A1-7F200BB60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0538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N Section Header Grey w/Blu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E10E7DE-E063-B88A-4CFE-832BF0DF38F1}"/>
              </a:ext>
            </a:extLst>
          </p:cNvPr>
          <p:cNvSpPr/>
          <p:nvPr userDrawn="1"/>
        </p:nvSpPr>
        <p:spPr>
          <a:xfrm>
            <a:off x="258184" y="315558"/>
            <a:ext cx="11704320" cy="6040793"/>
          </a:xfrm>
          <a:prstGeom prst="roundRect">
            <a:avLst>
              <a:gd name="adj" fmla="val 184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83904" y="3108959"/>
            <a:ext cx="10850880" cy="164592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533" b="1" cap="none" spc="0" baseline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83904" y="2295144"/>
            <a:ext cx="10850880" cy="640080"/>
          </a:xfrm>
          <a:prstGeom prst="rect">
            <a:avLst/>
          </a:prstGeom>
        </p:spPr>
        <p:txBody>
          <a:bodyPr rIns="0" b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867" b="1" cap="none" spc="0" baseline="0">
                <a:solidFill>
                  <a:schemeClr val="accent3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82A33233-B1A0-6288-66C1-1AE1D4137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4430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N Section Header Dark Blue FULL w/Green">
    <p:bg bwMode="auto">
      <p:bgPr>
        <a:solidFill>
          <a:srgbClr val="002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47328" y="3108959"/>
            <a:ext cx="10850880" cy="164592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533" b="1" cap="none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47328" y="2307336"/>
            <a:ext cx="10850880" cy="640080"/>
          </a:xfrm>
          <a:prstGeom prst="rect">
            <a:avLst/>
          </a:prstGeom>
        </p:spPr>
        <p:txBody>
          <a:bodyPr rIns="0" b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867" b="1" cap="none" spc="0" baseline="0">
                <a:solidFill>
                  <a:schemeClr val="tx2"/>
                </a:solidFill>
                <a:latin typeface="Trebuchet MS" panose="020B0703020202090204" pitchFamily="34" charset="0"/>
                <a:cs typeface="Calibri" panose="020F050202020403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Eyebrow identification, Trebuchet, 14pt Bold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A5746E2-BF6F-4DE4-D8B3-84E5A043E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262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N 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68BBF00-DF34-4758-BFF0-916F3669E97D}"/>
              </a:ext>
            </a:extLst>
          </p:cNvPr>
          <p:cNvSpPr/>
          <p:nvPr userDrawn="1"/>
        </p:nvSpPr>
        <p:spPr>
          <a:xfrm>
            <a:off x="1374729" y="992275"/>
            <a:ext cx="9442543" cy="4541019"/>
          </a:xfrm>
          <a:prstGeom prst="roundRect">
            <a:avLst>
              <a:gd name="adj" fmla="val 184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48CAC-AEEA-6EEE-C1A3-F4F654AD9857}"/>
              </a:ext>
            </a:extLst>
          </p:cNvPr>
          <p:cNvSpPr txBox="1"/>
          <p:nvPr userDrawn="1"/>
        </p:nvSpPr>
        <p:spPr>
          <a:xfrm>
            <a:off x="1688125" y="307404"/>
            <a:ext cx="901209" cy="173368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0666" b="0" i="0" dirty="0">
                <a:solidFill>
                  <a:schemeClr val="bg1"/>
                </a:solidFill>
                <a:latin typeface="Trebuchet MS" panose="020B0703020202090204" pitchFamily="34" charset="0"/>
              </a:rPr>
              <a:t>“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906954" y="2011681"/>
            <a:ext cx="8440615" cy="283385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232828" indent="-232828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–"/>
              <a:tabLst/>
              <a:defRPr sz="1867" b="1" i="0">
                <a:solidFill>
                  <a:schemeClr val="bg1"/>
                </a:solidFill>
                <a:latin typeface="Trebuchet MS" panose="020B0703020202090204" pitchFamily="34" charset="0"/>
              </a:defRPr>
            </a:lvl2pPr>
          </a:lstStyle>
          <a:p>
            <a:pPr lvl="0"/>
            <a:r>
              <a:rPr lang="en-US" dirty="0"/>
              <a:t>Click to edit quote text</a:t>
            </a:r>
          </a:p>
          <a:p>
            <a:pPr lvl="1"/>
            <a:r>
              <a:rPr lang="en-US" dirty="0"/>
              <a:t>Second level for attribution</a:t>
            </a:r>
          </a:p>
        </p:txBody>
      </p:sp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6E24EFF6-2CA0-4FC7-31CA-F38EFF822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1085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N Closing Slide Dark Blue">
    <p:bg bwMode="auto">
      <p:bgPr>
        <a:solidFill>
          <a:srgbClr val="002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CF6D14A2-DE34-56AB-3EAE-682FDE84D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35" y="2443444"/>
            <a:ext cx="3649931" cy="197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72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N 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9B638F14-BAED-C576-F78B-A24B4991A2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33" y="2443444"/>
            <a:ext cx="3649932" cy="19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59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 bwMode="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 userDrawn="1"/>
        </p:nvSpPr>
        <p:spPr bwMode="gray">
          <a:xfrm>
            <a:off x="670563" y="6427474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70560" y="3106739"/>
            <a:ext cx="9753600" cy="164592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560" y="2333308"/>
            <a:ext cx="975360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560" y="4935539"/>
            <a:ext cx="6461760" cy="640080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6" y="182881"/>
            <a:ext cx="1584960" cy="1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28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361951"/>
            <a:ext cx="109728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560" y="1750483"/>
            <a:ext cx="10972800" cy="446648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Nov 16,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AEM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gray">
          <a:xfrm>
            <a:off x="670563" y="6427474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957268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614447" y="3942874"/>
            <a:ext cx="5558680" cy="291512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2192001" cy="1406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6614447" y="3942873"/>
            <a:ext cx="5577555" cy="33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n-US" sz="1600" b="1" baseline="0">
                <a:latin typeface="Calibri" panose="020F0502020204030204" pitchFamily="34" charset="0"/>
                <a:cs typeface="Calibri" panose="020F0502020204030204" pitchFamily="34" charset="0"/>
              </a:rPr>
              <a:t> SUMMARY</a:t>
            </a: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549" y="259536"/>
            <a:ext cx="9092331" cy="378565"/>
          </a:xfrm>
        </p:spPr>
        <p:txBody>
          <a:bodyPr rIns="0" bIns="0">
            <a:normAutofit/>
          </a:bodyPr>
          <a:lstStyle>
            <a:lvl1pPr>
              <a:defRPr sz="2400" b="1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" name="Text Placeholder 128"/>
          <p:cNvSpPr>
            <a:spLocks noGrp="1"/>
          </p:cNvSpPr>
          <p:nvPr>
            <p:ph type="body" sz="quarter" idx="10" hasCustomPrompt="1"/>
          </p:nvPr>
        </p:nvSpPr>
        <p:spPr>
          <a:xfrm>
            <a:off x="234549" y="643547"/>
            <a:ext cx="9092331" cy="292388"/>
          </a:xfrm>
        </p:spPr>
        <p:txBody>
          <a:bodyPr>
            <a:normAutofit/>
          </a:bodyPr>
          <a:lstStyle>
            <a:lvl1pPr>
              <a:defRPr sz="1600" b="0" cap="all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2" name="Content Placeholder 131"/>
          <p:cNvSpPr>
            <a:spLocks noGrp="1"/>
          </p:cNvSpPr>
          <p:nvPr>
            <p:ph sz="quarter" idx="11"/>
          </p:nvPr>
        </p:nvSpPr>
        <p:spPr>
          <a:xfrm>
            <a:off x="234549" y="942659"/>
            <a:ext cx="9092331" cy="292388"/>
          </a:xfrm>
        </p:spPr>
        <p:txBody>
          <a:bodyPr>
            <a:normAutofit/>
          </a:bodyPr>
          <a:lstStyle>
            <a:lvl1pPr>
              <a:defRPr lang="en-US" sz="1600" b="0" kern="1200" cap="all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4" name="Picture Placeholder 133"/>
          <p:cNvSpPr>
            <a:spLocks noGrp="1"/>
          </p:cNvSpPr>
          <p:nvPr>
            <p:ph type="pic" sz="quarter" idx="12"/>
          </p:nvPr>
        </p:nvSpPr>
        <p:spPr>
          <a:xfrm>
            <a:off x="2711451" y="5253544"/>
            <a:ext cx="2151063" cy="1244307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7" name="Picture Placeholder 136"/>
          <p:cNvSpPr>
            <a:spLocks noGrp="1"/>
          </p:cNvSpPr>
          <p:nvPr>
            <p:ph type="pic" sz="quarter" idx="13"/>
          </p:nvPr>
        </p:nvSpPr>
        <p:spPr>
          <a:xfrm>
            <a:off x="3568263" y="2966941"/>
            <a:ext cx="347663" cy="346075"/>
          </a:xfrm>
        </p:spPr>
        <p:txBody>
          <a:bodyPr/>
          <a:lstStyle>
            <a:lvl1pPr>
              <a:defRPr sz="500"/>
            </a:lvl1pPr>
          </a:lstStyle>
          <a:p>
            <a:endParaRPr lang="en-US"/>
          </a:p>
        </p:txBody>
      </p:sp>
      <p:sp>
        <p:nvSpPr>
          <p:cNvPr id="139" name="Picture Placeholder 138"/>
          <p:cNvSpPr>
            <a:spLocks noGrp="1"/>
          </p:cNvSpPr>
          <p:nvPr>
            <p:ph type="pic" sz="quarter" idx="14"/>
          </p:nvPr>
        </p:nvSpPr>
        <p:spPr>
          <a:xfrm>
            <a:off x="2818853" y="2966941"/>
            <a:ext cx="365091" cy="363537"/>
          </a:xfrm>
        </p:spPr>
        <p:txBody>
          <a:bodyPr/>
          <a:lstStyle>
            <a:lvl1pPr>
              <a:defRPr sz="500"/>
            </a:lvl1pPr>
          </a:lstStyle>
          <a:p>
            <a:endParaRPr lang="en-US"/>
          </a:p>
        </p:txBody>
      </p:sp>
      <p:sp>
        <p:nvSpPr>
          <p:cNvPr id="141" name="Picture Placeholder 140"/>
          <p:cNvSpPr>
            <a:spLocks noGrp="1"/>
          </p:cNvSpPr>
          <p:nvPr>
            <p:ph type="pic" sz="quarter" idx="15"/>
          </p:nvPr>
        </p:nvSpPr>
        <p:spPr>
          <a:xfrm>
            <a:off x="3935519" y="3330477"/>
            <a:ext cx="357188" cy="357187"/>
          </a:xfrm>
        </p:spPr>
        <p:txBody>
          <a:bodyPr/>
          <a:lstStyle>
            <a:lvl1pPr>
              <a:defRPr sz="500"/>
            </a:lvl1pPr>
          </a:lstStyle>
          <a:p>
            <a:endParaRPr lang="en-US"/>
          </a:p>
        </p:txBody>
      </p:sp>
      <p:sp>
        <p:nvSpPr>
          <p:cNvPr id="143" name="Picture Placeholder 142"/>
          <p:cNvSpPr>
            <a:spLocks noGrp="1"/>
          </p:cNvSpPr>
          <p:nvPr>
            <p:ph type="pic" sz="quarter" idx="16"/>
          </p:nvPr>
        </p:nvSpPr>
        <p:spPr>
          <a:xfrm>
            <a:off x="3188627" y="3330478"/>
            <a:ext cx="369887" cy="369887"/>
          </a:xfrm>
        </p:spPr>
        <p:txBody>
          <a:bodyPr/>
          <a:lstStyle>
            <a:lvl1pPr>
              <a:defRPr sz="500"/>
            </a:lvl1pPr>
          </a:lstStyle>
          <a:p>
            <a:endParaRPr lang="en-US"/>
          </a:p>
        </p:txBody>
      </p:sp>
      <p:sp>
        <p:nvSpPr>
          <p:cNvPr id="145" name="Picture Placeholder 144"/>
          <p:cNvSpPr>
            <a:spLocks noGrp="1"/>
          </p:cNvSpPr>
          <p:nvPr>
            <p:ph type="pic" sz="quarter" idx="17"/>
          </p:nvPr>
        </p:nvSpPr>
        <p:spPr>
          <a:xfrm>
            <a:off x="4300243" y="2960592"/>
            <a:ext cx="354012" cy="352425"/>
          </a:xfrm>
        </p:spPr>
        <p:txBody>
          <a:bodyPr/>
          <a:lstStyle>
            <a:lvl1pPr>
              <a:defRPr sz="5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92759" y="4861358"/>
            <a:ext cx="2577813" cy="171854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0341570" y="4386077"/>
            <a:ext cx="1680569" cy="2193823"/>
          </a:xfrm>
          <a:prstGeom prst="roundRect">
            <a:avLst>
              <a:gd name="adj" fmla="val 0"/>
            </a:avLst>
          </a:prstGeom>
          <a:noFill/>
        </p:spPr>
        <p:txBody>
          <a:bodyPr lIns="45720" tIns="45720" rIns="45720">
            <a:normAutofit/>
          </a:bodyPr>
          <a:lstStyle>
            <a:lvl1pPr marL="6351" indent="-6351">
              <a:spcBef>
                <a:spcPts val="0"/>
              </a:spcBef>
              <a:tabLst/>
              <a:defRPr sz="1400" b="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spcBef>
                <a:spcPts val="0"/>
              </a:spcBef>
              <a:defRPr sz="1400" b="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spcBef>
                <a:spcPts val="0"/>
              </a:spcBef>
              <a:defRPr sz="1400" b="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spcBef>
                <a:spcPts val="0"/>
              </a:spcBef>
              <a:defRPr sz="1400" b="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spcBef>
                <a:spcPts val="0"/>
              </a:spcBef>
              <a:defRPr sz="1400" b="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33">
            <a:extLst>
              <a:ext uri="{FF2B5EF4-FFF2-40B4-BE49-F238E27FC236}">
                <a16:creationId xmlns:a16="http://schemas.microsoft.com/office/drawing/2014/main" id="{365D7090-96A1-4EA9-A3F1-A40CBAFCB4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72055" y="2110285"/>
            <a:ext cx="2151063" cy="1244307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33">
            <a:extLst>
              <a:ext uri="{FF2B5EF4-FFF2-40B4-BE49-F238E27FC236}">
                <a16:creationId xmlns:a16="http://schemas.microsoft.com/office/drawing/2014/main" id="{C66AEBA6-ABD0-4C20-9FD4-789DAB6FFB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71077" y="2110285"/>
            <a:ext cx="2151063" cy="1244307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52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365760"/>
            <a:ext cx="109728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463040"/>
            <a:ext cx="10477373" cy="4754880"/>
          </a:xfrm>
        </p:spPr>
        <p:txBody>
          <a:bodyPr/>
          <a:lstStyle>
            <a:lvl1pPr>
              <a:spcBef>
                <a:spcPts val="1800"/>
              </a:spcBef>
              <a:defRPr sz="18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gray">
          <a:xfrm>
            <a:off x="670563" y="6427474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087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A54C-3CB6-42A2-8CCF-48F55F4C77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FB95-243F-4330-92D6-D02C50A5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7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A54C-3CB6-42A2-8CCF-48F55F4C77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FB95-243F-4330-92D6-D02C50A5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7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A54C-3CB6-42A2-8CCF-48F55F4C77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FB95-243F-4330-92D6-D02C50A5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A54C-3CB6-42A2-8CCF-48F55F4C77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FB95-243F-4330-92D6-D02C50A5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3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A54C-3CB6-42A2-8CCF-48F55F4C77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FB95-243F-4330-92D6-D02C50A5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9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A54C-3CB6-42A2-8CCF-48F55F4C77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FB95-243F-4330-92D6-D02C50A5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CA54C-3CB6-42A2-8CCF-48F55F4C77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AFB95-243F-4330-92D6-D02C50A5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6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328" y="641086"/>
            <a:ext cx="10850880" cy="52070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1C5C61A-1DA1-7657-1EE2-70A102D4D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328" y="1423819"/>
            <a:ext cx="10515600" cy="43497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97ECCBEE-96FD-CC8B-A69A-EA7BAC261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784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67" b="0" i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16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1" kern="1200" cap="none" spc="0" baseline="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867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6478" indent="-226478" algn="l" defTabSz="1219170" rtl="0" eaLnBrk="1" latinLnBrk="0" hangingPunct="1">
        <a:lnSpc>
          <a:spcPct val="100000"/>
        </a:lnSpc>
        <a:spcBef>
          <a:spcPts val="800"/>
        </a:spcBef>
        <a:buSzPct val="85000"/>
        <a:buFont typeface="Courier New" panose="02070309020205020404" pitchFamily="49" charset="0"/>
        <a:buChar char="o"/>
        <a:defRPr sz="1867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189" indent="-222245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tabLst/>
        <a:defRPr sz="16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92133" indent="-222245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tabLst/>
        <a:defRPr sz="1467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6494" indent="-224361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»"/>
        <a:tabLst/>
        <a:defRPr sz="1467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5448">
          <p15:clr>
            <a:srgbClr val="F26B43"/>
          </p15:clr>
        </p15:guide>
        <p15:guide id="3" orient="horz" pos="168">
          <p15:clr>
            <a:srgbClr val="F26B43"/>
          </p15:clr>
        </p15:guide>
        <p15:guide id="4" orient="horz" pos="30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8D9A-352D-5EDC-7409-AD42E3C04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" y="2606040"/>
            <a:ext cx="10850881" cy="164592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Concussion Conversation </a:t>
            </a:r>
            <a:br>
              <a:rPr lang="en-US" sz="5300" dirty="0"/>
            </a:br>
            <a:br>
              <a:rPr lang="en-US" sz="5300" dirty="0"/>
            </a:br>
            <a:r>
              <a:rPr lang="en-US" sz="5300" dirty="0"/>
              <a:t>Presentation by ______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5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904622" cy="473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Test Your Concussion Knowledge!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>
                <a:highlight>
                  <a:srgbClr val="FFFF00"/>
                </a:highlight>
              </a:rPr>
              <a:t>Myth</a:t>
            </a:r>
            <a:r>
              <a:rPr lang="en-US" sz="3600" b="1" dirty="0"/>
              <a:t> or Fact?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i="1" dirty="0"/>
              <a:t>Every concussion is different, and symptoms can develop immediately, or over time. For some people, hours or even days may pass before they experience symptoms.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123"/>
            <a:ext cx="4600671" cy="5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5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904622" cy="473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Test Your Concussion Knowledge!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/>
              <a:t>Myth or Fact?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Sports related injuries are the leading cause of concussions.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123"/>
            <a:ext cx="4600671" cy="5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1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904622" cy="473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Test Your Concussion Knowledge!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>
                <a:highlight>
                  <a:srgbClr val="FFFF00"/>
                </a:highlight>
              </a:rPr>
              <a:t>Myth</a:t>
            </a:r>
            <a:r>
              <a:rPr lang="en-US" sz="3600" b="1" dirty="0"/>
              <a:t> or Fact?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i="1" dirty="0"/>
              <a:t>The leading cause of concussions are falls during every day activities. Only 3% of concussions the present at the emergency room are sports-related.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123"/>
            <a:ext cx="4600671" cy="5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1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904622" cy="473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Test Your Concussion Knowledge!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/>
              <a:t>Myth or Fact?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You can suffer a concussion even if you don’t hit your head.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123"/>
            <a:ext cx="4600671" cy="5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0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904622" cy="473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Test Your Concussion Knowledge!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/>
              <a:t>Myth or </a:t>
            </a:r>
            <a:r>
              <a:rPr lang="en-US" sz="3600" b="1" dirty="0">
                <a:highlight>
                  <a:srgbClr val="FFFF00"/>
                </a:highlight>
              </a:rPr>
              <a:t>Fact</a:t>
            </a:r>
            <a:r>
              <a:rPr lang="en-US" sz="3600" b="1" dirty="0"/>
              <a:t>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i="1" dirty="0"/>
              <a:t>Concussions can result from a sudden jolt to the body or from any rapid movement in the head. You don’t have to hit your head to sustain a concussion.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123"/>
            <a:ext cx="4600671" cy="5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5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9585" y="1838488"/>
            <a:ext cx="5890591" cy="473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Take the Melon Pledge and Become a Concussion Awareness Champion!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123"/>
            <a:ext cx="4600671" cy="583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66FB1-27E5-78D3-E543-0D9812CC59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638" t="19680" r="5954" b="20022"/>
          <a:stretch/>
        </p:blipFill>
        <p:spPr>
          <a:xfrm>
            <a:off x="6266815" y="2756335"/>
            <a:ext cx="3813184" cy="3816354"/>
          </a:xfrm>
          <a:prstGeom prst="rect">
            <a:avLst/>
          </a:prstGeom>
        </p:spPr>
      </p:pic>
      <p:pic>
        <p:nvPicPr>
          <p:cNvPr id="6" name="Picture 5" descr="A green circle with black eyes and a yellow sign&#10;&#10;Description automatically generated">
            <a:extLst>
              <a:ext uri="{FF2B5EF4-FFF2-40B4-BE49-F238E27FC236}">
                <a16:creationId xmlns:a16="http://schemas.microsoft.com/office/drawing/2014/main" id="{C2938FBE-8DB6-3D27-A8EF-191FCD1F6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16" y="2759505"/>
            <a:ext cx="3813184" cy="38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9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E1C19-4231-6797-B58B-F645B4B3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84" y="719590"/>
            <a:ext cx="9881627" cy="520701"/>
          </a:xfrm>
        </p:spPr>
        <p:txBody>
          <a:bodyPr/>
          <a:lstStyle/>
          <a:p>
            <a:r>
              <a:rPr lang="en-US" sz="2933" dirty="0">
                <a:latin typeface="+mn-lt"/>
              </a:rPr>
              <a:t>National Concussion Awareness Day: </a:t>
            </a:r>
            <a:br>
              <a:rPr lang="en-US" sz="2933" dirty="0"/>
            </a:br>
            <a:r>
              <a:rPr lang="en-US" sz="2933" i="1" dirty="0">
                <a:latin typeface="+mn-lt"/>
              </a:rPr>
              <a:t>Start the Conversation Selfie Challenge  </a:t>
            </a:r>
            <a:br>
              <a:rPr lang="en-US" sz="2933" dirty="0"/>
            </a:br>
            <a:endParaRPr lang="en-US" sz="2933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7CF075-E5E4-0E2F-74E1-B9EE2A74F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 Involved!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093E0A-47B3-F436-AE6F-F5ADAA144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>
              <a:defRPr/>
            </a:pPr>
            <a:fld id="{7B2119CD-3B2D-4CEB-B404-D2E3F8CD6D69}" type="slidenum">
              <a:rPr lang="en-IN">
                <a:solidFill>
                  <a:srgbClr val="E3E3E5">
                    <a:lumMod val="75000"/>
                  </a:srgbClr>
                </a:solidFill>
              </a:rPr>
              <a:pPr defTabSz="1219170">
                <a:defRPr/>
              </a:pPr>
              <a:t>16</a:t>
            </a:fld>
            <a:endParaRPr lang="en-IN" dirty="0">
              <a:solidFill>
                <a:srgbClr val="E3E3E5">
                  <a:lumMod val="75000"/>
                </a:srgbClr>
              </a:solidFill>
            </a:endParaRPr>
          </a:p>
        </p:txBody>
      </p:sp>
      <p:pic>
        <p:nvPicPr>
          <p:cNvPr id="10" name="Content Placeholder 9" descr="A green and white rectangular object with a green and black text&#10;&#10;Description automatically generated">
            <a:extLst>
              <a:ext uri="{FF2B5EF4-FFF2-40B4-BE49-F238E27FC236}">
                <a16:creationId xmlns:a16="http://schemas.microsoft.com/office/drawing/2014/main" id="{3AB74B82-7B04-F93E-2839-E97E18CB4CFD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774">
            <a:off x="541956" y="2293641"/>
            <a:ext cx="5088467" cy="3997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34FB7771-6055-A8F3-0773-3109D8F3E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591">
            <a:off x="6446513" y="1741400"/>
            <a:ext cx="5215172" cy="4036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377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E1C19-4231-6797-B58B-F645B4B3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84" y="719590"/>
            <a:ext cx="9881627" cy="520701"/>
          </a:xfrm>
        </p:spPr>
        <p:txBody>
          <a:bodyPr/>
          <a:lstStyle/>
          <a:p>
            <a:r>
              <a:rPr lang="en-US" sz="2933">
                <a:latin typeface="+mn-lt"/>
              </a:rPr>
              <a:t>National Brain Injury Information Center </a:t>
            </a:r>
            <a:br>
              <a:rPr lang="en-US" sz="2933"/>
            </a:br>
            <a:endParaRPr lang="en-US" sz="2933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7CF075-E5E4-0E2F-74E1-B9EE2A74F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Resources 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093E0A-47B3-F436-AE6F-F5ADAA144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>
              <a:defRPr/>
            </a:pPr>
            <a:fld id="{7B2119CD-3B2D-4CEB-B404-D2E3F8CD6D69}" type="slidenum">
              <a:rPr lang="en-IN" smtClean="0">
                <a:solidFill>
                  <a:srgbClr val="E3E3E5">
                    <a:lumMod val="75000"/>
                  </a:srgbClr>
                </a:solidFill>
              </a:rPr>
              <a:pPr defTabSz="1219170">
                <a:defRPr/>
              </a:pPr>
              <a:t>17</a:t>
            </a:fld>
            <a:endParaRPr lang="en-IN" dirty="0">
              <a:solidFill>
                <a:srgbClr val="E3E3E5">
                  <a:lumMod val="75000"/>
                </a:srgbClr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9B7EE61-FA4E-526A-3072-C4C251C4C216}"/>
              </a:ext>
            </a:extLst>
          </p:cNvPr>
          <p:cNvSpPr txBox="1">
            <a:spLocks/>
          </p:cNvSpPr>
          <p:nvPr/>
        </p:nvSpPr>
        <p:spPr>
          <a:xfrm>
            <a:off x="444504" y="1805241"/>
            <a:ext cx="4457700" cy="47342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67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6478" indent="-22647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SzPct val="85000"/>
              <a:buFont typeface="Courier New" panose="02070309020205020404" pitchFamily="49" charset="0"/>
              <a:buChar char="o"/>
              <a:defRPr sz="1867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189" indent="-222245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tabLst/>
              <a:defRPr sz="16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92133" indent="-222245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467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6494" indent="-224361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467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Have additional questions or need support? </a:t>
            </a:r>
          </a:p>
          <a:p>
            <a:endParaRPr lang="en-US" sz="3200" dirty="0">
              <a:solidFill>
                <a:schemeClr val="tx1"/>
              </a:solidFill>
              <a:latin typeface="+mn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Professionals at the National Brain Injury Information Center (NBIIC) are ready to answer your questions. </a:t>
            </a:r>
          </a:p>
          <a:p>
            <a:endParaRPr lang="en-US" sz="3200" dirty="0">
              <a:solidFill>
                <a:schemeClr val="tx1"/>
              </a:solidFill>
              <a:latin typeface="+mn-lt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Dial 1-800-444-6443</a:t>
            </a:r>
          </a:p>
          <a:p>
            <a:endParaRPr lang="en-US" dirty="0"/>
          </a:p>
        </p:txBody>
      </p:sp>
      <p:pic>
        <p:nvPicPr>
          <p:cNvPr id="9" name="Picture 8" descr="A telephone receiver with a wire attached to it&#10;&#10;Description automatically generated">
            <a:extLst>
              <a:ext uri="{FF2B5EF4-FFF2-40B4-BE49-F238E27FC236}">
                <a16:creationId xmlns:a16="http://schemas.microsoft.com/office/drawing/2014/main" id="{781697F8-8892-BDCF-F70B-E0CCA015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97" y="1993959"/>
            <a:ext cx="6640670" cy="373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C0D1-126B-B846-CFAA-9FCD56B0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400475"/>
            <a:ext cx="10850880" cy="1645920"/>
          </a:xfrm>
        </p:spPr>
        <p:txBody>
          <a:bodyPr/>
          <a:lstStyle/>
          <a:p>
            <a:pPr algn="ctr"/>
            <a:r>
              <a:rPr lang="en-US" dirty="0"/>
              <a:t>Thank you for helping us </a:t>
            </a:r>
            <a:r>
              <a:rPr lang="en-US" i="1" dirty="0"/>
              <a:t>Start the Concussion Conversation! </a:t>
            </a:r>
            <a:br>
              <a:rPr lang="en-US" i="1" dirty="0"/>
            </a:br>
            <a:br>
              <a:rPr lang="en-US" i="1" dirty="0"/>
            </a:br>
            <a:r>
              <a:rPr lang="en-US" sz="2800" dirty="0"/>
              <a:t>#ConcussionConversation </a:t>
            </a:r>
            <a:br>
              <a:rPr lang="en-US" sz="2800" dirty="0"/>
            </a:br>
            <a:r>
              <a:rPr lang="en-US" sz="2800" dirty="0"/>
              <a:t>#NationalConcussionAwarenessDay</a:t>
            </a:r>
            <a:br>
              <a:rPr lang="en-US" sz="2800" dirty="0"/>
            </a:br>
            <a:r>
              <a:rPr lang="en-US" sz="2800" dirty="0"/>
              <a:t>#StartTheConversation</a:t>
            </a:r>
            <a:br>
              <a:rPr lang="en-US" sz="2800" dirty="0"/>
            </a:br>
            <a:r>
              <a:rPr lang="en-US" sz="2800" dirty="0"/>
              <a:t>#ConcussionAwarenessNow</a:t>
            </a:r>
            <a:br>
              <a:rPr lang="en-US" sz="2800" dirty="0"/>
            </a:br>
            <a:br>
              <a:rPr lang="en-US" sz="3200" dirty="0"/>
            </a:br>
            <a:r>
              <a:rPr lang="en-US" sz="4000" dirty="0"/>
              <a:t>Visit concussionawarenessnow.org for more tools, resources and ways to get involved!</a:t>
            </a:r>
          </a:p>
        </p:txBody>
      </p:sp>
    </p:spTree>
    <p:extLst>
      <p:ext uri="{BB962C8B-B14F-4D97-AF65-F5344CB8AC3E}">
        <p14:creationId xmlns:p14="http://schemas.microsoft.com/office/powerpoint/2010/main" val="210797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51973" y="1964846"/>
            <a:ext cx="10688053" cy="489315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800" b="1" dirty="0"/>
              <a:t>National Concussion Awareness Day is September 20! </a:t>
            </a:r>
          </a:p>
          <a:p>
            <a:pPr marL="0" lvl="1" indent="0">
              <a:buNone/>
            </a:pPr>
            <a:endParaRPr lang="en-US" sz="2800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123"/>
            <a:ext cx="4600671" cy="583565"/>
          </a:xfrm>
          <a:prstGeom prst="rect">
            <a:avLst/>
          </a:prstGeom>
        </p:spPr>
      </p:pic>
      <p:pic>
        <p:nvPicPr>
          <p:cNvPr id="6" name="Picture 5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269B6E0F-CAD2-AF4F-6675-36DB6B316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2792173"/>
            <a:ext cx="6858000" cy="3238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728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770539"/>
            <a:ext cx="72694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Why Concussion Education and Awareness  is Important to Me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</a:rPr>
              <a:t>Use this space to customize your personal connection to concussion and why you work to educate and raise awareness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Add your photo on the right side</a:t>
            </a:r>
            <a:endParaRPr lang="en-US" sz="28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123"/>
            <a:ext cx="4600671" cy="583565"/>
          </a:xfrm>
          <a:prstGeom prst="rect">
            <a:avLst/>
          </a:prstGeom>
        </p:spPr>
      </p:pic>
      <p:pic>
        <p:nvPicPr>
          <p:cNvPr id="4" name="Graphic 3" descr="Lecturer outline">
            <a:extLst>
              <a:ext uri="{FF2B5EF4-FFF2-40B4-BE49-F238E27FC236}">
                <a16:creationId xmlns:a16="http://schemas.microsoft.com/office/drawing/2014/main" id="{7DE3642E-8DD3-2897-821C-82DAA38A4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4820" y="2298030"/>
            <a:ext cx="2855495" cy="28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3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C0D1-126B-B846-CFAA-9FCD56B0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Concussion Overview &amp; Statistics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3868053-496D-3385-918C-FFA7FAA9F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6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46304" cy="4893154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US" sz="2000" b="1" dirty="0"/>
              <a:t>What is a concussion? </a:t>
            </a:r>
          </a:p>
          <a:p>
            <a:pPr marL="0" lvl="1" indent="0">
              <a:buNone/>
            </a:pPr>
            <a:r>
              <a:rPr lang="en-US" sz="2000" dirty="0"/>
              <a:t>A concussion is an injury to the brain. The damage can change the way a person acts, thinks, and feels. 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dirty="0"/>
              <a:t>Concussions are the most common type of traumatic brain injury. 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b="1" dirty="0"/>
              <a:t>How do concussions occur?</a:t>
            </a:r>
          </a:p>
          <a:p>
            <a:pPr marL="0" lvl="1" indent="0">
              <a:buNone/>
            </a:pPr>
            <a:r>
              <a:rPr lang="en-US" sz="2000" dirty="0"/>
              <a:t>They can occur when there’s a sudden impact from a fall, bump, hit or jolt that causes the brain to bounce around or twist inside the skull.</a:t>
            </a:r>
          </a:p>
          <a:p>
            <a:pPr marL="0" lvl="1" indent="0">
              <a:buNone/>
            </a:pPr>
            <a:br>
              <a:rPr lang="en-US" sz="2000" dirty="0"/>
            </a:br>
            <a:r>
              <a:rPr lang="en-US" sz="2000" dirty="0"/>
              <a:t>Falls are the #1 cause of concussions. 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dirty="0"/>
              <a:t>Concussions can happen to anyone, anytime, anywhere. 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25990" y="365125"/>
            <a:ext cx="2692513" cy="643351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123"/>
            <a:ext cx="4600671" cy="583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504" y="454149"/>
            <a:ext cx="2757712" cy="62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3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5404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123"/>
            <a:ext cx="4600671" cy="583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C2228-3F22-53FB-383B-F0394EAD0C1D}"/>
              </a:ext>
            </a:extLst>
          </p:cNvPr>
          <p:cNvSpPr txBox="1"/>
          <p:nvPr/>
        </p:nvSpPr>
        <p:spPr>
          <a:xfrm>
            <a:off x="838200" y="1881403"/>
            <a:ext cx="565404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/>
              <a:t>What are the symptoms of a concussion?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Concussions are different from person to person. Symptoms can develop immediately or over time. </a:t>
            </a:r>
          </a:p>
          <a:p>
            <a:pPr marL="0" indent="0">
              <a:buNone/>
            </a:pPr>
            <a:br>
              <a:rPr lang="en-US" sz="2800" dirty="0"/>
            </a:br>
            <a:r>
              <a:rPr lang="en-US" sz="2800" dirty="0"/>
              <a:t>Be aware of the symptoms so you can seek medical attention for yourself and loved ones!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 descr="A screenshot of a poster&#10;&#10;Description automatically generated">
            <a:extLst>
              <a:ext uri="{FF2B5EF4-FFF2-40B4-BE49-F238E27FC236}">
                <a16:creationId xmlns:a16="http://schemas.microsoft.com/office/drawing/2014/main" id="{E076441D-F497-63FB-B66C-7BF2401FA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28" y="0"/>
            <a:ext cx="5232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2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5404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123"/>
            <a:ext cx="4600671" cy="583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C2228-3F22-53FB-383B-F0394EAD0C1D}"/>
              </a:ext>
            </a:extLst>
          </p:cNvPr>
          <p:cNvSpPr txBox="1"/>
          <p:nvPr/>
        </p:nvSpPr>
        <p:spPr>
          <a:xfrm>
            <a:off x="838200" y="1881403"/>
            <a:ext cx="51696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/>
              <a:t>Did you know?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1 in 2 people who suspect a concussion do not get it checked.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The #1 reason for this is that people don’t believe symptoms are severe enough. </a:t>
            </a:r>
          </a:p>
        </p:txBody>
      </p:sp>
      <p:pic>
        <p:nvPicPr>
          <p:cNvPr id="6" name="Picture 5" descr="A yellow rectangular sign with black text&#10;&#10;Description automatically generated">
            <a:extLst>
              <a:ext uri="{FF2B5EF4-FFF2-40B4-BE49-F238E27FC236}">
                <a16:creationId xmlns:a16="http://schemas.microsoft.com/office/drawing/2014/main" id="{B12CCAF4-A7F6-67C2-941D-F306CBEE1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9" y="1027905"/>
            <a:ext cx="5339515" cy="53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5404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123"/>
            <a:ext cx="4600671" cy="583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C2228-3F22-53FB-383B-F0394EAD0C1D}"/>
              </a:ext>
            </a:extLst>
          </p:cNvPr>
          <p:cNvSpPr txBox="1"/>
          <p:nvPr/>
        </p:nvSpPr>
        <p:spPr>
          <a:xfrm>
            <a:off x="660028" y="2281695"/>
            <a:ext cx="112993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/>
              <a:t>Seeking Medical Attention is </a:t>
            </a:r>
          </a:p>
          <a:p>
            <a:pPr marL="0" indent="0">
              <a:buNone/>
            </a:pPr>
            <a:r>
              <a:rPr lang="en-US" sz="2800" b="1" dirty="0"/>
              <a:t>Important!</a:t>
            </a:r>
          </a:p>
          <a:p>
            <a:pPr marL="0" indent="0">
              <a:buNone/>
            </a:pPr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800" dirty="0"/>
              <a:t>Stop, slow down, take a breath, and choose to prioritize your health. Take a moment to assess. </a:t>
            </a:r>
          </a:p>
          <a:p>
            <a:pPr marL="514350" indent="-514350">
              <a:buAutoNum type="arabicPeriod"/>
            </a:pPr>
            <a:r>
              <a:rPr lang="en-US" sz="2800" dirty="0"/>
              <a:t>Look for symptoms – some may show up immediately. Other warning signs may not appear for hours or days after an injury. Know what to look for by reviewing the list of possible symptoms. </a:t>
            </a:r>
          </a:p>
          <a:p>
            <a:pPr marL="514350" indent="-514350">
              <a:buAutoNum type="arabicPeriod"/>
            </a:pPr>
            <a:r>
              <a:rPr lang="en-US" sz="2800" dirty="0"/>
              <a:t>Get it checked. It’s important to be cautious. If you have even the slightest suspicion of a concussion, get help. </a:t>
            </a:r>
          </a:p>
        </p:txBody>
      </p:sp>
      <p:pic>
        <p:nvPicPr>
          <p:cNvPr id="4" name="Picture 3" descr="A cartoon character with watermelon faces&#10;&#10;Description automatically generated">
            <a:extLst>
              <a:ext uri="{FF2B5EF4-FFF2-40B4-BE49-F238E27FC236}">
                <a16:creationId xmlns:a16="http://schemas.microsoft.com/office/drawing/2014/main" id="{83B2F244-2652-5DE6-7431-7CFE01F97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84" y="175100"/>
            <a:ext cx="6286605" cy="32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9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904622" cy="473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Test Your Concussion Knowledge!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/>
              <a:t>Myth or Fact?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You’ll know you have a concussion, because you’ll notice the symptoms right away.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67273E-00CD-5372-648D-E85F6488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123"/>
            <a:ext cx="4600671" cy="5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17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N_PPT_Nov 22">
  <a:themeElements>
    <a:clrScheme name="Custom 15">
      <a:dk1>
        <a:srgbClr val="000000"/>
      </a:dk1>
      <a:lt1>
        <a:srgbClr val="FFFFFF"/>
      </a:lt1>
      <a:dk2>
        <a:srgbClr val="54D300"/>
      </a:dk2>
      <a:lt2>
        <a:srgbClr val="E3E3E5"/>
      </a:lt2>
      <a:accent1>
        <a:srgbClr val="4FC7FF"/>
      </a:accent1>
      <a:accent2>
        <a:srgbClr val="64CCC9"/>
      </a:accent2>
      <a:accent3>
        <a:srgbClr val="4F6BFF"/>
      </a:accent3>
      <a:accent4>
        <a:srgbClr val="FF4D73"/>
      </a:accent4>
      <a:accent5>
        <a:srgbClr val="470A68"/>
      </a:accent5>
      <a:accent6>
        <a:srgbClr val="FFD600"/>
      </a:accent6>
      <a:hlink>
        <a:srgbClr val="243447"/>
      </a:hlink>
      <a:folHlink>
        <a:srgbClr val="BABABD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rategic Priorities and Role.potx" id="{835E0267-0EE4-4DF1-97A3-5A9042017582}" vid="{16F042E1-2F9A-43E3-8E00-50801EDFD4A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883</Words>
  <Application>Microsoft Office PowerPoint</Application>
  <PresentationFormat>Widescreen</PresentationFormat>
  <Paragraphs>128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CAN_PPT_Nov 22</vt:lpstr>
      <vt:lpstr>Concussion Conversation   Presentation by ______ </vt:lpstr>
      <vt:lpstr>PowerPoint Presentation</vt:lpstr>
      <vt:lpstr>PowerPoint Presentation</vt:lpstr>
      <vt:lpstr>Concussion Overview &amp; Statistics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Concussion Awareness Day:  Start the Conversation Selfie Challenge   </vt:lpstr>
      <vt:lpstr>National Brain Injury Information Center  </vt:lpstr>
      <vt:lpstr>Thank you for helping us Start the Concussion Conversation!   #ConcussionConversation  #NationalConcussionAwarenessDay #StartTheConversation #ConcussionAwarenessNow  Visit concussionawarenessnow.org for more tools, resources and ways to get involved!</vt:lpstr>
    </vt:vector>
  </TitlesOfParts>
  <Company>BuildLab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Walsh</dc:creator>
  <cp:lastModifiedBy>Gina Peattie</cp:lastModifiedBy>
  <cp:revision>18</cp:revision>
  <dcterms:created xsi:type="dcterms:W3CDTF">2023-09-26T22:25:16Z</dcterms:created>
  <dcterms:modified xsi:type="dcterms:W3CDTF">2024-08-22T14:10:58Z</dcterms:modified>
</cp:coreProperties>
</file>